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7" r:id="rId4"/>
    <p:sldMasterId id="2147483669" r:id="rId5"/>
  </p:sldMasterIdLst>
  <p:notesMasterIdLst>
    <p:notesMasterId r:id="rId7"/>
  </p:notesMasterIdLst>
  <p:handoutMasterIdLst>
    <p:handoutMasterId r:id="rId33"/>
  </p:handoutMasterIdLst>
  <p:sldIdLst>
    <p:sldId id="4789" r:id="rId6"/>
    <p:sldId id="4791" r:id="rId8"/>
    <p:sldId id="5383" r:id="rId9"/>
    <p:sldId id="5690" r:id="rId10"/>
    <p:sldId id="5520" r:id="rId11"/>
    <p:sldId id="5385" r:id="rId12"/>
    <p:sldId id="5581" r:id="rId13"/>
    <p:sldId id="5667" r:id="rId14"/>
    <p:sldId id="5623" r:id="rId15"/>
    <p:sldId id="5624" r:id="rId16"/>
    <p:sldId id="5653" r:id="rId17"/>
    <p:sldId id="5142" r:id="rId18"/>
    <p:sldId id="5258" r:id="rId19"/>
    <p:sldId id="5626" r:id="rId20"/>
    <p:sldId id="5627" r:id="rId21"/>
    <p:sldId id="5652" r:id="rId22"/>
    <p:sldId id="5625" r:id="rId23"/>
    <p:sldId id="5561" r:id="rId24"/>
    <p:sldId id="5603" r:id="rId25"/>
    <p:sldId id="5651" r:id="rId26"/>
    <p:sldId id="5684" r:id="rId27"/>
    <p:sldId id="5685" r:id="rId28"/>
    <p:sldId id="5686" r:id="rId29"/>
    <p:sldId id="5691" r:id="rId30"/>
    <p:sldId id="5537" r:id="rId31"/>
    <p:sldId id="5543" r:id="rId32"/>
  </p:sldIdLst>
  <p:sldSz cx="12858750" cy="7232650"/>
  <p:notesSz cx="6858000" cy="9144000"/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640080" lvl="1" indent="-18288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1282700" lvl="2" indent="-3683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925955" lvl="3" indent="-55435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2568575" lvl="4" indent="-7397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lvl="5" indent="-7397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lvl="6" indent="-7397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lvl="7" indent="-7397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lvl="8" indent="-73977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sz="18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6" userDrawn="1">
          <p15:clr>
            <a:srgbClr val="A4A3A4"/>
          </p15:clr>
        </p15:guide>
        <p15:guide id="2" pos="4136" userDrawn="1">
          <p15:clr>
            <a:srgbClr val="A4A3A4"/>
          </p15:clr>
        </p15:guide>
        <p15:guide id="3" pos="495" userDrawn="1">
          <p15:clr>
            <a:srgbClr val="A4A3A4"/>
          </p15:clr>
        </p15:guide>
        <p15:guide id="4" orient="horz" pos="4136" userDrawn="1">
          <p15:clr>
            <a:srgbClr val="A4A3A4"/>
          </p15:clr>
        </p15:guide>
        <p15:guide id="5" pos="7568" userDrawn="1">
          <p15:clr>
            <a:srgbClr val="A4A3A4"/>
          </p15:clr>
        </p15:guide>
        <p15:guide id="6" pos="70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40XKF2" initials="3" lastIdx="1" clrIdx="0"/>
  <p:cmAuthor id="2" name="王博轩" initials="王" lastIdx="2" clrIdx="1"/>
  <p:cmAuthor id="3" name="jiangpan" initials="j" lastIdx="1" clrIdx="0"/>
  <p:cmAuthor id="4" name="admin" initials="a" lastIdx="1" clrIdx="0"/>
  <p:cmAuthor id="5" name="王珊" initials="王" lastIdx="1" clrIdx="0"/>
  <p:cmAuthor id="6" name="门钰滢" initials="门" lastIdx="1" clrIdx="5"/>
  <p:cmAuthor id="7" name="胡倩秋" initials="胡" lastIdx="4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5FBDFF"/>
    <a:srgbClr val="BD8938"/>
    <a:srgbClr val="DE9000"/>
    <a:srgbClr val="FFFFFF"/>
    <a:srgbClr val="0070C0"/>
    <a:srgbClr val="D0E9F2"/>
    <a:srgbClr val="009883"/>
    <a:srgbClr val="CFE6EE"/>
    <a:srgbClr val="44546A"/>
    <a:srgbClr val="AA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42"/>
    <p:restoredTop sz="95273"/>
  </p:normalViewPr>
  <p:slideViewPr>
    <p:cSldViewPr showGuides="1">
      <p:cViewPr varScale="1">
        <p:scale>
          <a:sx n="85" d="100"/>
          <a:sy n="85" d="100"/>
        </p:scale>
        <p:origin x="66" y="66"/>
      </p:cViewPr>
      <p:guideLst>
        <p:guide orient="horz" pos="556"/>
        <p:guide pos="4136"/>
        <p:guide pos="495"/>
        <p:guide orient="horz" pos="4136"/>
        <p:guide pos="7568"/>
        <p:guide pos="7068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gs" Target="tags/tag26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E9630DBF-D010-4114-9DE3-41E342A27C18}" type="datetimeFigureOut">
              <a:rPr lang="zh-CN" altLang="en-US" strike="noStrike" noProof="1" smtClean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D4D1D107-4CC9-43CA-8CA8-36E1DF70D5F2}" type="slidenum">
              <a:rPr lang="zh-CN" altLang="en-US" strike="noStrike" noProof="1" smtClean="0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>
              <a:defRPr/>
            </a:pPr>
            <a:fld id="{06024D97-E667-405D-B634-E583E2108D71}" type="datetimeFigureOut">
              <a:rPr lang="zh-CN" altLang="en-US" strike="noStrike" noProof="1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922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fontAlgn="base"/>
            <a:fld id="{418F03C3-53C1-4F10-8DAF-D1F318E96C6E}" type="slidenum">
              <a:rPr lang="zh-CN" altLang="en-US" strike="noStrike" noProof="1"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宋体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331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宋体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宋体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63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34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  <p:sp>
        <p:nvSpPr>
          <p:cNvPr id="1034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17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 pitchFamily="34" charset="0"/>
                <a:ea typeface="宋体" pitchFamily="2" charset="-122"/>
              </a:rPr>
            </a:fld>
            <a:endParaRPr lang="zh-CN" altLang="en-US" sz="1200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99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0"/>
            <a:ext cx="11090672" cy="3008581"/>
          </a:xfrm>
        </p:spPr>
        <p:txBody>
          <a:bodyPr anchor="b"/>
          <a:lstStyle>
            <a:lvl1pPr>
              <a:defRPr sz="6330"/>
            </a:lvl1pPr>
          </a:lstStyle>
          <a:p>
            <a:pPr fontAlgn="base"/>
            <a:r>
              <a:rPr lang="zh-CN" altLang="en-US" sz="633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53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238" y="1925638"/>
            <a:ext cx="5434235" cy="458946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40278" y="1925638"/>
            <a:ext cx="5434235" cy="458946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1676" y="1875593"/>
            <a:ext cx="5140098" cy="868922"/>
          </a:xfrm>
        </p:spPr>
        <p:txBody>
          <a:bodyPr anchor="ctr" anchorCtr="0"/>
          <a:lstStyle>
            <a:lvl1pPr marL="0" indent="0">
              <a:buNone/>
              <a:defRPr sz="2955"/>
            </a:lvl1pPr>
            <a:lvl2pPr marL="481965" indent="0">
              <a:buNone/>
              <a:defRPr sz="2530"/>
            </a:lvl2pPr>
            <a:lvl3pPr marL="964565" indent="0">
              <a:buNone/>
              <a:defRPr sz="2110"/>
            </a:lvl3pPr>
            <a:lvl4pPr marL="1446530" indent="0">
              <a:buNone/>
              <a:defRPr sz="1900"/>
            </a:lvl4pPr>
            <a:lvl5pPr marL="1928495" indent="0">
              <a:buNone/>
              <a:defRPr sz="1900"/>
            </a:lvl5pPr>
            <a:lvl6pPr marL="2411095" indent="0">
              <a:buNone/>
              <a:defRPr sz="1900"/>
            </a:lvl6pPr>
            <a:lvl7pPr marL="2893060" indent="0">
              <a:buNone/>
              <a:defRPr sz="1900"/>
            </a:lvl7pPr>
            <a:lvl8pPr marL="3375025" indent="0">
              <a:buNone/>
              <a:defRPr sz="1900"/>
            </a:lvl8pPr>
            <a:lvl9pPr marL="3857625" indent="0">
              <a:buNone/>
              <a:defRPr sz="1900"/>
            </a:lvl9pPr>
          </a:lstStyle>
          <a:p>
            <a:pPr lvl="0" fontAlgn="base"/>
            <a:r>
              <a:rPr lang="zh-CN" altLang="en-US" sz="29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1676" y="2810988"/>
            <a:ext cx="5140098" cy="371681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99114" y="1875593"/>
            <a:ext cx="5165412" cy="868922"/>
          </a:xfrm>
        </p:spPr>
        <p:txBody>
          <a:bodyPr anchor="ctr" anchorCtr="0"/>
          <a:lstStyle>
            <a:lvl1pPr marL="0" indent="0">
              <a:buNone/>
              <a:defRPr sz="2955"/>
            </a:lvl1pPr>
            <a:lvl2pPr marL="481965" indent="0">
              <a:buNone/>
              <a:defRPr sz="2530"/>
            </a:lvl2pPr>
            <a:lvl3pPr marL="964565" indent="0">
              <a:buNone/>
              <a:defRPr sz="2110"/>
            </a:lvl3pPr>
            <a:lvl4pPr marL="1446530" indent="0">
              <a:buNone/>
              <a:defRPr sz="1900"/>
            </a:lvl4pPr>
            <a:lvl5pPr marL="1928495" indent="0">
              <a:buNone/>
              <a:defRPr sz="1900"/>
            </a:lvl5pPr>
            <a:lvl6pPr marL="2411095" indent="0">
              <a:buNone/>
              <a:defRPr sz="1900"/>
            </a:lvl6pPr>
            <a:lvl7pPr marL="2893060" indent="0">
              <a:buNone/>
              <a:defRPr sz="1900"/>
            </a:lvl7pPr>
            <a:lvl8pPr marL="3375025" indent="0">
              <a:buNone/>
              <a:defRPr sz="1900"/>
            </a:lvl8pPr>
            <a:lvl9pPr marL="3857625" indent="0">
              <a:buNone/>
              <a:defRPr sz="1900"/>
            </a:lvl9pPr>
          </a:lstStyle>
          <a:p>
            <a:pPr lvl="0" fontAlgn="base"/>
            <a:r>
              <a:rPr lang="zh-CN" altLang="en-US" sz="295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99114" y="2810988"/>
            <a:ext cx="5165412" cy="371681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5"/>
            </a:lvl2pPr>
            <a:lvl3pPr>
              <a:defRPr sz="2530"/>
            </a:lvl3pPr>
            <a:lvl4pPr>
              <a:defRPr sz="2110"/>
            </a:lvl4pPr>
            <a:lvl5pPr>
              <a:defRPr sz="2110"/>
            </a:lvl5pPr>
            <a:lvl6pPr>
              <a:defRPr sz="2110"/>
            </a:lvl6pPr>
            <a:lvl7pPr>
              <a:defRPr sz="2110"/>
            </a:lvl7pPr>
            <a:lvl8pPr>
              <a:defRPr sz="2110"/>
            </a:lvl8pPr>
            <a:lvl9pPr>
              <a:defRPr sz="2110"/>
            </a:lvl9pPr>
          </a:lstStyle>
          <a:p>
            <a:pPr lvl="0" fontAlgn="base"/>
            <a:r>
              <a:rPr lang="zh-CN" altLang="en-US" sz="337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95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53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1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1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4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7625" indent="0">
              <a:buNone/>
              <a:defRPr sz="1055"/>
            </a:lvl9pPr>
          </a:lstStyle>
          <a:p>
            <a:pPr lvl="0" fontAlgn="base"/>
            <a:r>
              <a:rPr lang="zh-CN" altLang="en-US" sz="16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482177"/>
            <a:ext cx="4393142" cy="1687618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482178"/>
            <a:ext cx="6509742" cy="5699060"/>
          </a:xfrm>
        </p:spPr>
        <p:txBody>
          <a:bodyPr/>
          <a:lstStyle>
            <a:lvl1pPr marL="0" indent="0">
              <a:buNone/>
              <a:defRPr sz="3375"/>
            </a:lvl1pPr>
            <a:lvl2pPr marL="481965" indent="0">
              <a:buNone/>
              <a:defRPr sz="2955"/>
            </a:lvl2pPr>
            <a:lvl3pPr marL="964565" indent="0">
              <a:buNone/>
              <a:defRPr sz="2530"/>
            </a:lvl3pPr>
            <a:lvl4pPr marL="1446530" indent="0">
              <a:buNone/>
              <a:defRPr sz="2110"/>
            </a:lvl4pPr>
            <a:lvl5pPr marL="1928495" indent="0">
              <a:buNone/>
              <a:defRPr sz="2110"/>
            </a:lvl5pPr>
            <a:lvl6pPr marL="2411095" indent="0">
              <a:buNone/>
              <a:defRPr sz="2110"/>
            </a:lvl6pPr>
            <a:lvl7pPr marL="2893060" indent="0">
              <a:buNone/>
              <a:defRPr sz="2110"/>
            </a:lvl7pPr>
            <a:lvl8pPr marL="3375025" indent="0">
              <a:buNone/>
              <a:defRPr sz="2110"/>
            </a:lvl8pPr>
            <a:lvl9pPr marL="3857625" indent="0">
              <a:buNone/>
              <a:defRPr sz="211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4" y="2169795"/>
            <a:ext cx="4393142" cy="4019814"/>
          </a:xfrm>
        </p:spPr>
        <p:txBody>
          <a:bodyPr/>
          <a:lstStyle>
            <a:lvl1pPr marL="0" indent="0">
              <a:buNone/>
              <a:defRPr sz="2110"/>
            </a:lvl1pPr>
            <a:lvl2pPr marL="481965" indent="0">
              <a:buNone/>
              <a:defRPr sz="1900"/>
            </a:lvl2pPr>
            <a:lvl3pPr marL="964565" indent="0">
              <a:buNone/>
              <a:defRPr sz="1685"/>
            </a:lvl3pPr>
            <a:lvl4pPr marL="1446530" indent="0">
              <a:buNone/>
              <a:defRPr sz="1475"/>
            </a:lvl4pPr>
            <a:lvl5pPr marL="1928495" indent="0">
              <a:buNone/>
              <a:defRPr sz="1475"/>
            </a:lvl5pPr>
            <a:lvl6pPr marL="2411095" indent="0">
              <a:buNone/>
              <a:defRPr sz="1475"/>
            </a:lvl6pPr>
            <a:lvl7pPr marL="2893060" indent="0">
              <a:buNone/>
              <a:defRPr sz="1475"/>
            </a:lvl7pPr>
            <a:lvl8pPr marL="3375025" indent="0">
              <a:buNone/>
              <a:defRPr sz="1475"/>
            </a:lvl8pPr>
            <a:lvl9pPr marL="3857625" indent="0">
              <a:buNone/>
              <a:defRPr sz="1475"/>
            </a:lvl9pPr>
          </a:lstStyle>
          <a:p>
            <a:pPr lvl="0" fontAlgn="base"/>
            <a:r>
              <a:rPr lang="zh-CN" altLang="en-US" sz="211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1944" y="385763"/>
            <a:ext cx="2772569" cy="612933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238" y="385763"/>
            <a:ext cx="8156978" cy="612933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pPr fontAlgn="base"/>
            <a:r>
              <a:rPr lang="zh-CN" altLang="en-US" sz="633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pPr fontAlgn="base"/>
            <a:r>
              <a:rPr lang="zh-CN" altLang="en-US" sz="253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029" name="图片 24"/>
          <p:cNvPicPr>
            <a:picLocks noGrp="1"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15525" y="6337300"/>
            <a:ext cx="2701925" cy="5619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3077" name="图片 24"/>
          <p:cNvPicPr>
            <a:picLocks noGrp="1"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5525" y="6337300"/>
            <a:ext cx="2701925" cy="5619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/>
          </p:cNvSpPr>
          <p:nvPr>
            <p:ph type="dt" sz="half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indent="0">
              <a:defRPr sz="1200">
                <a:solidFill>
                  <a:srgbClr val="898989"/>
                </a:solidFill>
              </a:defRPr>
            </a:lvl1pPr>
          </a:lstStyle>
          <a:p>
            <a:pPr lvl="0" fontAlgn="base"/>
            <a:fld id="{BB962C8B-B14F-4D97-AF65-F5344CB8AC3E}" type="datetime1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indent="0" algn="ctr">
              <a:defRPr sz="1200">
                <a:solidFill>
                  <a:srgbClr val="898989"/>
                </a:solidFill>
              </a:defRPr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indent="0" algn="r">
              <a:defRPr sz="1200">
                <a:solidFill>
                  <a:srgbClr val="898989"/>
                </a:solidFill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  <p:sp>
        <p:nvSpPr>
          <p:cNvPr id="1031" name="矩形 6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gradFill rotWithShape="1">
            <a:gsLst>
              <a:gs pos="0">
                <a:srgbClr val="F2F2F2"/>
              </a:gs>
              <a:gs pos="100000">
                <a:srgbClr val="FFFF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ctr" anchorCtr="0"/>
          <a:p>
            <a:pPr lvl="0" indent="0" algn="ctr"/>
            <a:endParaRPr lang="zh-CN" altLang="en-US" dirty="0">
              <a:latin typeface="Calibri" panose="020F0502020204030204" pitchFamily="34" charset="0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sldNum="0" hdr="0" ftr="0" dt="0"/>
  <p:txStyles>
    <p:titleStyle>
      <a:lvl1pPr marL="0" lvl="0" indent="0" algn="l" defTabSz="91440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lvl="0" indent="-228600" algn="l" defTabSz="914400" eaLnBrk="1" fontAlgn="base" latinLnBrk="0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charset="-52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charset="-52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lvl="1" indent="-18288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82700" lvl="2" indent="-3683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25955" lvl="3" indent="-55435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568575" lvl="4" indent="-73977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-73977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-73977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-73977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-73977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charset="-52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39738" y="6515100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fld id="{3E01EE5D-26FB-46D5-A381-ECFB35BF1D34}" type="slidenum">
              <a:rPr lang="zh-CN" altLang="en-US" strike="noStrike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029" name="图片 24"/>
          <p:cNvPicPr>
            <a:picLocks noGrp="1"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15525" y="6337300"/>
            <a:ext cx="2701925" cy="5619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tags" Target="../tags/tag19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9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13.xml"/><Relationship Id="rId2" Type="http://schemas.openxmlformats.org/officeDocument/2006/relationships/image" Target="../media/image14.png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5232400" y="3500755"/>
            <a:ext cx="3535363" cy="2233613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矩形 9"/>
          <p:cNvSpPr/>
          <p:nvPr/>
        </p:nvSpPr>
        <p:spPr>
          <a:xfrm>
            <a:off x="1608138" y="3500755"/>
            <a:ext cx="3533775" cy="223361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243" name="矩形 259"/>
          <p:cNvSpPr/>
          <p:nvPr/>
        </p:nvSpPr>
        <p:spPr>
          <a:xfrm>
            <a:off x="1245235" y="879793"/>
            <a:ext cx="10779125" cy="14890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4400" b="1" dirty="0">
                <a:solidFill>
                  <a:srgbClr val="00538E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家装</a:t>
            </a:r>
            <a:r>
              <a:rPr lang="en-US" altLang="zh-CN" sz="4400" b="1" dirty="0">
                <a:solidFill>
                  <a:srgbClr val="00538E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“</a:t>
            </a:r>
            <a:r>
              <a:rPr lang="zh-CN" altLang="en-US" sz="4400" b="1" dirty="0">
                <a:solidFill>
                  <a:srgbClr val="00538E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以旧换新</a:t>
            </a:r>
            <a:r>
              <a:rPr lang="en-US" altLang="zh-CN" sz="4400" b="1" dirty="0">
                <a:solidFill>
                  <a:srgbClr val="00538E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”</a:t>
            </a:r>
            <a:endParaRPr lang="en-US" altLang="zh-CN" sz="4400" b="1" dirty="0">
              <a:solidFill>
                <a:srgbClr val="00538E"/>
              </a:solidFill>
              <a:latin typeface="Arial" panose="020B060402020209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ctr">
              <a:spcBef>
                <a:spcPct val="20000"/>
              </a:spcBef>
              <a:buFont typeface="Arial" panose="020B0604020202090204" pitchFamily="34" charset="0"/>
            </a:pPr>
            <a:r>
              <a:rPr lang="zh-CN" altLang="en-US" sz="4400" b="1" dirty="0">
                <a:solidFill>
                  <a:srgbClr val="00538E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操作流程和注意事项</a:t>
            </a:r>
            <a:endParaRPr lang="en-US" altLang="zh-CN" sz="4400" b="1" dirty="0">
              <a:solidFill>
                <a:srgbClr val="00538E"/>
              </a:solidFill>
              <a:latin typeface="Arial" panose="020B060402020209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10244" name="图片 13" descr="耕耘美丽中国"/>
          <p:cNvPicPr>
            <a:picLocks noChangeAspect="1"/>
          </p:cNvPicPr>
          <p:nvPr/>
        </p:nvPicPr>
        <p:blipFill>
          <a:blip r:embed="rId3"/>
          <a:srcRect t="19000" r="8714" b="21568"/>
          <a:stretch>
            <a:fillRect/>
          </a:stretch>
        </p:blipFill>
        <p:spPr>
          <a:xfrm>
            <a:off x="8483600" y="3499168"/>
            <a:ext cx="4241800" cy="223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92075" y="2894330"/>
            <a:ext cx="7607300" cy="10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" name="矩形 2"/>
          <p:cNvSpPr/>
          <p:nvPr/>
        </p:nvSpPr>
        <p:spPr>
          <a:xfrm>
            <a:off x="7575550" y="2894330"/>
            <a:ext cx="5262563" cy="104775"/>
          </a:xfrm>
          <a:prstGeom prst="rect">
            <a:avLst/>
          </a:prstGeom>
          <a:solidFill>
            <a:srgbClr val="AA6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斜纹 3"/>
          <p:cNvSpPr/>
          <p:nvPr/>
        </p:nvSpPr>
        <p:spPr>
          <a:xfrm>
            <a:off x="7392988" y="3294698"/>
            <a:ext cx="403225" cy="277813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核销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权益券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453390" y="1167765"/>
            <a:ext cx="4777740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参加家装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以旧换新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活动，在支付时需展示补贴资格券，由商家进行核销。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消费者选择对应品类的补贴资格券，点击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查看券码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，展示补贴资格券二维码。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7980" y="858520"/>
            <a:ext cx="2614295" cy="5523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41085" y="988695"/>
            <a:ext cx="2881630" cy="6064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消费者补充信息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453390" y="1167765"/>
            <a:ext cx="4777740" cy="3192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消费者需提前填写收货地址，地市、区县、街道、小区、楼号、单元、门牌都为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必填，商品送到后需上传收货凭证（后期商家也可以上传），商品安装后需上传安装完成后的照片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（后期商家也可以上传）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77075" y="1006475"/>
            <a:ext cx="2839085" cy="5779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6224588" y="2501900"/>
            <a:ext cx="6634163" cy="1204913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fontAlgn="base">
              <a:lnSpc>
                <a:spcPct val="130000"/>
              </a:lnSpc>
              <a:defRPr/>
            </a:pPr>
            <a:endParaRPr lang="zh-CN" altLang="en-US" sz="1475" strike="noStrike" kern="0" noProof="1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36866" name="组合 1"/>
          <p:cNvGrpSpPr/>
          <p:nvPr/>
        </p:nvGrpSpPr>
        <p:grpSpPr>
          <a:xfrm>
            <a:off x="2836863" y="2306638"/>
            <a:ext cx="3168966" cy="1558607"/>
            <a:chOff x="4467" y="3632"/>
            <a:chExt cx="4990" cy="2455"/>
          </a:xfrm>
        </p:grpSpPr>
        <p:sp>
          <p:nvSpPr>
            <p:cNvPr id="36867" name="文本框 11"/>
            <p:cNvSpPr txBox="1"/>
            <p:nvPr/>
          </p:nvSpPr>
          <p:spPr>
            <a:xfrm>
              <a:off x="4467" y="4426"/>
              <a:ext cx="2201" cy="14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en-US" altLang="zh-CN" sz="6000" dirty="0">
                  <a:solidFill>
                    <a:srgbClr val="0070C0"/>
                  </a:solidFill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Part</a:t>
              </a:r>
              <a:endParaRPr lang="en-US" altLang="zh-CN" sz="6000" dirty="0">
                <a:solidFill>
                  <a:srgbClr val="0070C0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2053" name="文本框 14"/>
            <p:cNvSpPr txBox="1">
              <a:spLocks noChangeArrowheads="1"/>
            </p:cNvSpPr>
            <p:nvPr/>
          </p:nvSpPr>
          <p:spPr bwMode="auto">
            <a:xfrm>
              <a:off x="7203" y="3632"/>
              <a:ext cx="2254" cy="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fontAlgn="base" hangingPunct="1"/>
              <a:r>
                <a:rPr lang="en-US" altLang="zh-CN" sz="10125" strike="noStrike" noProof="1" dirty="0">
                  <a:solidFill>
                    <a:srgbClr val="0070C0"/>
                  </a:solidFill>
                  <a:latin typeface="Arial" panose="020B0604020202090204" pitchFamily="34" charset="0"/>
                  <a:ea typeface="微软雅黑" panose="020B0503020204020204" pitchFamily="34" charset="-122"/>
                  <a:cs typeface="+mn-cs"/>
                  <a:sym typeface="Arial" panose="020B0604020202090204" pitchFamily="34" charset="0"/>
                </a:rPr>
                <a:t>02</a:t>
              </a:r>
              <a:endParaRPr lang="en-US" altLang="zh-CN" sz="10125" strike="noStrike" noProof="1" dirty="0">
                <a:solidFill>
                  <a:srgbClr val="0070C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cs"/>
                <a:sym typeface="Arial" panose="020B0604020202090204" pitchFamily="34" charset="0"/>
              </a:endParaRPr>
            </a:p>
          </p:txBody>
        </p:sp>
      </p:grpSp>
      <p:sp>
        <p:nvSpPr>
          <p:cNvPr id="36869" name="标题 5"/>
          <p:cNvSpPr txBox="1"/>
          <p:nvPr/>
        </p:nvSpPr>
        <p:spPr>
          <a:xfrm>
            <a:off x="6630988" y="2878138"/>
            <a:ext cx="5624512" cy="4978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>
              <a:lnSpc>
                <a:spcPct val="9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承办企业</a:t>
            </a:r>
            <a:endParaRPr lang="zh-CN" altLang="en-US" sz="3600" dirty="0">
              <a:solidFill>
                <a:schemeClr val="bg1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616200" y="3673475"/>
            <a:ext cx="3508375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机具操作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4030345" cy="3199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当消费者参加家装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以旧换新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活动时，商家需要使用农行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POS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通过指定应用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河北家装以旧换新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进行核券和支付。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支付前需先核销补贴资格券，打开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河北家装以旧换新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，选择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券核销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1540" y="883285"/>
            <a:ext cx="3677285" cy="603377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890" y="883285"/>
            <a:ext cx="3256280" cy="544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机具操作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5021580" cy="3569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商家通过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POS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机具扫消费者的补贴资格券，自动核验消费者使用的补贴资格券状态。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消费者的补贴资格券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未使用，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POS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机具会显示补贴资格券信息，商家需核对消费者使用的补贴资格券品类与购买的商品是否相符。如不符，需消费者更换正确的补贴资格券。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9240" y="951865"/>
            <a:ext cx="3545840" cy="576897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90" y="951865"/>
            <a:ext cx="3075305" cy="5304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机具操作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452183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输入订单金额，确认提交后，系统根据活动规则，自动计算补贴金额和待支付金额，并将信息显示在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POS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机具上。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消费者确定无误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后，继续选择支付方式完成支付，打印签购单。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农行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POS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机支持农行掌银、云闪付、微信、支付宝和数字人民币支付。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61175" y="1181100"/>
            <a:ext cx="3276600" cy="533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机具操作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7941310" y="1311910"/>
            <a:ext cx="4046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请商家留存好签购单。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883285"/>
            <a:ext cx="2576830" cy="5801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69105" y="1311910"/>
            <a:ext cx="2897505" cy="463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商家申报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补贴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5021580" cy="2830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商家用户补充资料的功能部署在小程序。登录小程序后，在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我的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里可看到功能入口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我管理的订单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。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商家可以设置多名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用户，用户可同时查看参加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以旧换新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活动的订单，并进行资料补充。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49465" y="951865"/>
            <a:ext cx="2800350" cy="5716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商家申报补贴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1720" y="1096010"/>
            <a:ext cx="3382645" cy="6035675"/>
          </a:xfrm>
          <a:prstGeom prst="rect">
            <a:avLst/>
          </a:prstGeom>
        </p:spPr>
      </p:pic>
      <p:sp>
        <p:nvSpPr>
          <p:cNvPr id="6" name="文本框 162"/>
          <p:cNvSpPr txBox="1"/>
          <p:nvPr/>
        </p:nvSpPr>
        <p:spPr>
          <a:xfrm>
            <a:off x="596900" y="1241425"/>
            <a:ext cx="50215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消费者支付后，商家用户在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待补录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页面可查询到该笔订单，点击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待补录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进入资料补录界面。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商家补录资料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90" y="883285"/>
            <a:ext cx="3218815" cy="6029960"/>
          </a:xfrm>
          <a:prstGeom prst="rect">
            <a:avLst/>
          </a:prstGeom>
        </p:spPr>
      </p:pic>
      <p:sp>
        <p:nvSpPr>
          <p:cNvPr id="8" name="文本框 162"/>
          <p:cNvSpPr txBox="1"/>
          <p:nvPr/>
        </p:nvSpPr>
        <p:spPr>
          <a:xfrm>
            <a:off x="8013700" y="1241425"/>
            <a:ext cx="4434205" cy="3199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商家用户在补录信息时可查看该笔订单的相关信息。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商户用户上传收货凭证（如消费者已上传则不需要）、安装照片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（如消费者已上传则不需要）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，选择消费者购买商户的种类、品牌、型号、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数量，并上传为消费者开具的发票。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41495" y="1096010"/>
            <a:ext cx="3002280" cy="586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8" name="直接连接符 7"/>
          <p:cNvCxnSpPr/>
          <p:nvPr/>
        </p:nvCxnSpPr>
        <p:spPr>
          <a:xfrm flipH="1">
            <a:off x="5492750" y="1972945"/>
            <a:ext cx="9525" cy="4737100"/>
          </a:xfrm>
          <a:prstGeom prst="line">
            <a:avLst/>
          </a:prstGeom>
          <a:ln w="31750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0" y="-6350"/>
            <a:ext cx="4170045" cy="723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000" strike="noStrike" noProof="1"/>
          </a:p>
        </p:txBody>
      </p:sp>
      <p:sp>
        <p:nvSpPr>
          <p:cNvPr id="12292" name="MH_Others_1"/>
          <p:cNvSpPr txBox="1"/>
          <p:nvPr/>
        </p:nvSpPr>
        <p:spPr>
          <a:xfrm>
            <a:off x="883920" y="1111250"/>
            <a:ext cx="2430145" cy="10140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spAutoFit/>
          </a:bodyPr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目  录</a:t>
            </a:r>
            <a:endParaRPr lang="zh-CN" altLang="en-US" sz="6600" b="1" dirty="0">
              <a:solidFill>
                <a:schemeClr val="bg1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12293" name="MH_Others_2"/>
          <p:cNvSpPr txBox="1"/>
          <p:nvPr/>
        </p:nvSpPr>
        <p:spPr>
          <a:xfrm>
            <a:off x="896620" y="2125345"/>
            <a:ext cx="24066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05095" y="3729990"/>
            <a:ext cx="5774690" cy="720725"/>
            <a:chOff x="8145" y="4588"/>
            <a:chExt cx="9094" cy="1135"/>
          </a:xfrm>
        </p:grpSpPr>
        <p:sp>
          <p:nvSpPr>
            <p:cNvPr id="12295" name="MH_Other_2"/>
            <p:cNvSpPr>
              <a:spLocks noChangeAspect="1"/>
            </p:cNvSpPr>
            <p:nvPr/>
          </p:nvSpPr>
          <p:spPr>
            <a:xfrm>
              <a:off x="8145" y="4588"/>
              <a:ext cx="1132" cy="1135"/>
            </a:xfrm>
            <a:prstGeom prst="ellipse">
              <a:avLst/>
            </a:prstGeom>
            <a:solidFill>
              <a:srgbClr val="FFFFFF"/>
            </a:solidFill>
            <a:ln w="5715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 anchorCtr="0"/>
            <a:p>
              <a:pPr algn="ctr"/>
              <a:r>
                <a:rPr lang="en-US" altLang="zh-CN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02</a:t>
              </a:r>
              <a:endParaRPr lang="en-US" altLang="zh-CN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2298" name="MH_Text_2"/>
            <p:cNvSpPr/>
            <p:nvPr/>
          </p:nvSpPr>
          <p:spPr>
            <a:xfrm>
              <a:off x="9542" y="4817"/>
              <a:ext cx="7697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r>
                <a:rPr lang="zh-CN" altLang="en-US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承办企业</a:t>
              </a:r>
              <a:endParaRPr lang="zh-CN" altLang="en-US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205095" y="4768850"/>
            <a:ext cx="5541645" cy="720725"/>
            <a:chOff x="8145" y="6623"/>
            <a:chExt cx="8727" cy="1135"/>
          </a:xfrm>
        </p:grpSpPr>
        <p:sp>
          <p:nvSpPr>
            <p:cNvPr id="12296" name="MH_Other_3"/>
            <p:cNvSpPr>
              <a:spLocks noChangeAspect="1"/>
            </p:cNvSpPr>
            <p:nvPr/>
          </p:nvSpPr>
          <p:spPr>
            <a:xfrm>
              <a:off x="8145" y="6623"/>
              <a:ext cx="1132" cy="1135"/>
            </a:xfrm>
            <a:prstGeom prst="ellipse">
              <a:avLst/>
            </a:prstGeom>
            <a:solidFill>
              <a:srgbClr val="FFFFFF"/>
            </a:solidFill>
            <a:ln w="57150" cap="flat" cmpd="sng">
              <a:solidFill>
                <a:srgbClr val="AA6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 anchorCtr="0"/>
            <a:p>
              <a:pPr algn="ctr"/>
              <a:r>
                <a:rPr lang="en-US" altLang="zh-CN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03</a:t>
              </a:r>
              <a:endParaRPr lang="en-US" altLang="zh-CN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12299" name="MH_Text_3"/>
            <p:cNvSpPr/>
            <p:nvPr/>
          </p:nvSpPr>
          <p:spPr>
            <a:xfrm>
              <a:off x="9542" y="6852"/>
              <a:ext cx="733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r>
                <a:rPr lang="zh-CN" altLang="en-US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注意事项</a:t>
              </a:r>
              <a:endParaRPr lang="zh-CN" altLang="en-US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</p:grpSp>
      <p:sp>
        <p:nvSpPr>
          <p:cNvPr id="12300" name="矩形 259"/>
          <p:cNvSpPr txBox="1"/>
          <p:nvPr/>
        </p:nvSpPr>
        <p:spPr>
          <a:xfrm>
            <a:off x="4495800" y="1301750"/>
            <a:ext cx="2543175" cy="676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itchFamily="2" charset="-122"/>
              </a:rPr>
              <a:t>SECTION</a:t>
            </a:r>
            <a:endParaRPr lang="en-US" altLang="zh-CN" sz="4400" b="1" dirty="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sym typeface="宋体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495800" y="1982470"/>
            <a:ext cx="5781675" cy="4445"/>
          </a:xfrm>
          <a:prstGeom prst="line">
            <a:avLst/>
          </a:prstGeom>
          <a:ln w="31750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5205095" y="2690495"/>
            <a:ext cx="5774690" cy="720725"/>
            <a:chOff x="8145" y="3559"/>
            <a:chExt cx="9094" cy="1135"/>
          </a:xfrm>
        </p:grpSpPr>
        <p:sp>
          <p:nvSpPr>
            <p:cNvPr id="3" name="MH_Other_2"/>
            <p:cNvSpPr>
              <a:spLocks noChangeAspect="1"/>
            </p:cNvSpPr>
            <p:nvPr/>
          </p:nvSpPr>
          <p:spPr>
            <a:xfrm>
              <a:off x="8145" y="3559"/>
              <a:ext cx="1132" cy="1135"/>
            </a:xfrm>
            <a:prstGeom prst="ellipse">
              <a:avLst/>
            </a:prstGeom>
            <a:solidFill>
              <a:srgbClr val="FFFFFF"/>
            </a:solidFill>
            <a:ln w="57150" cap="flat" cmpd="sng">
              <a:solidFill>
                <a:srgbClr val="5FBD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 anchorCtr="0"/>
            <a:p>
              <a:pPr algn="ctr"/>
              <a:r>
                <a:rPr lang="en-US" altLang="zh-CN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01</a:t>
              </a:r>
              <a:endParaRPr lang="en-US" altLang="zh-CN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4" name="MH_Text_2"/>
            <p:cNvSpPr/>
            <p:nvPr/>
          </p:nvSpPr>
          <p:spPr>
            <a:xfrm>
              <a:off x="9542" y="3788"/>
              <a:ext cx="7697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r>
                <a:rPr lang="zh-CN" altLang="en-US" sz="2800" dirty="0"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消费者</a:t>
              </a:r>
              <a:endParaRPr lang="zh-CN" altLang="en-US" sz="2800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商家补录资料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162"/>
          <p:cNvSpPr txBox="1"/>
          <p:nvPr/>
        </p:nvSpPr>
        <p:spPr>
          <a:xfrm>
            <a:off x="8013700" y="1528445"/>
            <a:ext cx="443420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系统自动校验发票信息，核对正确后方可提交成功。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rcRect t="45445" r="90"/>
          <a:stretch>
            <a:fillRect/>
          </a:stretch>
        </p:blipFill>
        <p:spPr>
          <a:xfrm>
            <a:off x="453390" y="990600"/>
            <a:ext cx="3528695" cy="2593340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2"/>
          <a:srcRect l="-417" t="48322"/>
          <a:stretch>
            <a:fillRect/>
          </a:stretch>
        </p:blipFill>
        <p:spPr>
          <a:xfrm>
            <a:off x="4125595" y="990600"/>
            <a:ext cx="3516630" cy="2464435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15" y="3184525"/>
            <a:ext cx="2660650" cy="3817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商家申报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50215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商家在“我管理的家装订单”申报好后，还需要点击“家装待审核订单”进行申报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确认。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21220" y="963295"/>
            <a:ext cx="2842260" cy="596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198120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商家确认申报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241425"/>
            <a:ext cx="50215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商家用户在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家装待审核订单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页面可查询到该笔订单，点击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“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待审核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”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进入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确认界面。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61175" y="951865"/>
            <a:ext cx="2922905" cy="6176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5058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直角三角形 4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5061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承办企业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2" name="文本框 26"/>
          <p:cNvSpPr/>
          <p:nvPr/>
        </p:nvSpPr>
        <p:spPr>
          <a:xfrm>
            <a:off x="439738" y="198120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商家确认申报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确认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162"/>
          <p:cNvSpPr txBox="1"/>
          <p:nvPr/>
        </p:nvSpPr>
        <p:spPr>
          <a:xfrm>
            <a:off x="596900" y="1313180"/>
            <a:ext cx="50215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商家用户确认各项信息无误后，点击审核确认即完成订单审核，此步骤完成后才算申报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成功。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97370" y="1063625"/>
            <a:ext cx="3046095" cy="604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6224588" y="2501900"/>
            <a:ext cx="6634163" cy="1204913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fontAlgn="base">
              <a:lnSpc>
                <a:spcPct val="130000"/>
              </a:lnSpc>
              <a:defRPr/>
            </a:pPr>
            <a:endParaRPr lang="zh-CN" altLang="en-US" sz="1475" strike="noStrike" kern="0" noProof="1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36866" name="组合 1"/>
          <p:cNvGrpSpPr/>
          <p:nvPr/>
        </p:nvGrpSpPr>
        <p:grpSpPr>
          <a:xfrm>
            <a:off x="2836863" y="2306638"/>
            <a:ext cx="3168966" cy="1558607"/>
            <a:chOff x="4467" y="3632"/>
            <a:chExt cx="4990" cy="2455"/>
          </a:xfrm>
        </p:grpSpPr>
        <p:sp>
          <p:nvSpPr>
            <p:cNvPr id="36867" name="文本框 11"/>
            <p:cNvSpPr txBox="1"/>
            <p:nvPr/>
          </p:nvSpPr>
          <p:spPr>
            <a:xfrm>
              <a:off x="4467" y="4426"/>
              <a:ext cx="2201" cy="14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p>
              <a:r>
                <a:rPr lang="en-US" altLang="zh-CN" sz="6000" dirty="0">
                  <a:solidFill>
                    <a:srgbClr val="0070C0"/>
                  </a:solidFill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Part</a:t>
              </a:r>
              <a:endParaRPr lang="en-US" altLang="zh-CN" sz="6000" dirty="0">
                <a:solidFill>
                  <a:srgbClr val="0070C0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2053" name="文本框 14"/>
            <p:cNvSpPr txBox="1">
              <a:spLocks noChangeArrowheads="1"/>
            </p:cNvSpPr>
            <p:nvPr/>
          </p:nvSpPr>
          <p:spPr bwMode="auto">
            <a:xfrm>
              <a:off x="7203" y="3632"/>
              <a:ext cx="2254" cy="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fontAlgn="base" hangingPunct="1"/>
              <a:r>
                <a:rPr lang="en-US" altLang="zh-CN" sz="10125" strike="noStrike" noProof="1" dirty="0">
                  <a:solidFill>
                    <a:srgbClr val="0070C0"/>
                  </a:solidFill>
                  <a:latin typeface="Arial" panose="020B0604020202090204" pitchFamily="34" charset="0"/>
                  <a:ea typeface="微软雅黑" panose="020B0503020204020204" pitchFamily="34" charset="-122"/>
                  <a:cs typeface="+mn-cs"/>
                  <a:sym typeface="Arial" panose="020B0604020202090204" pitchFamily="34" charset="0"/>
                </a:rPr>
                <a:t>03</a:t>
              </a:r>
              <a:endParaRPr lang="en-US" altLang="zh-CN" sz="10125" strike="noStrike" noProof="1" dirty="0">
                <a:solidFill>
                  <a:srgbClr val="0070C0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cs"/>
                <a:sym typeface="Arial" panose="020B0604020202090204" pitchFamily="34" charset="0"/>
              </a:endParaRPr>
            </a:p>
          </p:txBody>
        </p:sp>
      </p:grpSp>
      <p:sp>
        <p:nvSpPr>
          <p:cNvPr id="36869" name="标题 5"/>
          <p:cNvSpPr txBox="1"/>
          <p:nvPr/>
        </p:nvSpPr>
        <p:spPr>
          <a:xfrm>
            <a:off x="6630988" y="2878138"/>
            <a:ext cx="5624512" cy="4978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>
              <a:lnSpc>
                <a:spcPct val="9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注意</a:t>
            </a:r>
            <a:r>
              <a:rPr lang="zh-CN" altLang="en-US" sz="36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事项</a:t>
            </a:r>
            <a:endParaRPr lang="zh-CN" altLang="en-US" sz="3600" dirty="0">
              <a:solidFill>
                <a:schemeClr val="bg1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616200" y="3673475"/>
            <a:ext cx="3508375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5298" name="组合 3"/>
          <p:cNvGrpSpPr/>
          <p:nvPr/>
        </p:nvGrpSpPr>
        <p:grpSpPr>
          <a:xfrm>
            <a:off x="439738" y="25400"/>
            <a:ext cx="12368212" cy="858838"/>
            <a:chOff x="693" y="40"/>
            <a:chExt cx="19477" cy="135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00" name="文本框 3"/>
            <p:cNvSpPr txBox="1"/>
            <p:nvPr/>
          </p:nvSpPr>
          <p:spPr>
            <a:xfrm>
              <a:off x="18704" y="40"/>
              <a:ext cx="1466" cy="11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服务实力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301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注意事项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5303" name="文本框 3"/>
          <p:cNvSpPr txBox="1"/>
          <p:nvPr/>
        </p:nvSpPr>
        <p:spPr>
          <a:xfrm>
            <a:off x="11877675" y="25400"/>
            <a:ext cx="930275" cy="722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服务实力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0354" name="组合 3"/>
          <p:cNvGrpSpPr/>
          <p:nvPr/>
        </p:nvGrpSpPr>
        <p:grpSpPr>
          <a:xfrm>
            <a:off x="439738" y="25400"/>
            <a:ext cx="12368212" cy="1216025"/>
            <a:chOff x="693" y="40"/>
            <a:chExt cx="19477" cy="191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93" y="1322"/>
              <a:ext cx="18490" cy="70"/>
            </a:xfrm>
            <a:prstGeom prst="line">
              <a:avLst/>
            </a:prstGeom>
            <a:ln w="28575" cmpd="sng">
              <a:solidFill>
                <a:srgbClr val="AA680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直角三角形 28"/>
            <p:cNvSpPr/>
            <p:nvPr/>
          </p:nvSpPr>
          <p:spPr>
            <a:xfrm rot="10800000">
              <a:off x="17672" y="65"/>
              <a:ext cx="2498" cy="1891"/>
            </a:xfrm>
            <a:prstGeom prst="rtTriangle">
              <a:avLst/>
            </a:prstGeom>
            <a:solidFill>
              <a:srgbClr val="AA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0357" name="文本框 3"/>
            <p:cNvSpPr txBox="1"/>
            <p:nvPr/>
          </p:nvSpPr>
          <p:spPr>
            <a:xfrm>
              <a:off x="18704" y="40"/>
              <a:ext cx="1466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注意事项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162"/>
          <p:cNvSpPr txBox="1"/>
          <p:nvPr/>
        </p:nvSpPr>
        <p:spPr>
          <a:xfrm>
            <a:off x="813435" y="1167765"/>
            <a:ext cx="11064240" cy="150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、核券环节，商家需要核对消费者使用的补贴资格券品类和购买商品是否一致。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、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商家需留存好签购单，退货时使用。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  <a:p>
            <a:pPr algn="l" eaLnBrk="1" hangingPunct="1">
              <a:spcAft>
                <a:spcPts val="1200"/>
              </a:spcAft>
              <a:buClr>
                <a:srgbClr val="166CA3"/>
              </a:buClr>
              <a:buSzTx/>
              <a:buFont typeface="Wingdings" panose="05000000000000000000" pitchFamily="2" charset="2"/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3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、商家审核确认完成才算申报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成功。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2825" y="2711450"/>
            <a:ext cx="3535363" cy="2233613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矩形 9"/>
          <p:cNvSpPr/>
          <p:nvPr/>
        </p:nvSpPr>
        <p:spPr>
          <a:xfrm>
            <a:off x="2470150" y="2711450"/>
            <a:ext cx="3533775" cy="223361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102405" name="组合 12"/>
          <p:cNvGrpSpPr/>
          <p:nvPr/>
        </p:nvGrpSpPr>
        <p:grpSpPr>
          <a:xfrm>
            <a:off x="439738" y="615950"/>
            <a:ext cx="11995150" cy="1200150"/>
            <a:chOff x="693" y="968"/>
            <a:chExt cx="19657" cy="1891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7671" y="968"/>
              <a:ext cx="2498" cy="1890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93" y="2338"/>
              <a:ext cx="18490" cy="70"/>
            </a:xfrm>
            <a:prstGeom prst="line">
              <a:avLst/>
            </a:prstGeom>
            <a:ln w="28575" cmpd="sng">
              <a:solidFill>
                <a:srgbClr val="0070C0"/>
              </a:solidFill>
              <a:prstDash val="sysDot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08" name="文本框 3"/>
            <p:cNvSpPr txBox="1"/>
            <p:nvPr/>
          </p:nvSpPr>
          <p:spPr>
            <a:xfrm>
              <a:off x="18884" y="969"/>
              <a:ext cx="1466" cy="11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期待信赖</a:t>
              </a:r>
              <a:endPara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2468563" y="1096010"/>
            <a:ext cx="6889750" cy="8305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fontAlgn="base">
              <a:buNone/>
            </a:pPr>
            <a:r>
              <a:rPr lang="zh-CN" altLang="en-US" sz="5400" b="1" strike="noStrike" cap="all" noProof="1" dirty="0">
                <a:solidFill>
                  <a:srgbClr val="0070C0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金色岁月，浓情相伴</a:t>
            </a:r>
            <a:endParaRPr lang="zh-CN" altLang="en-US" sz="5400" b="1" strike="noStrike" cap="all" noProof="1" dirty="0">
              <a:solidFill>
                <a:srgbClr val="0070C0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292725" y="2501900"/>
            <a:ext cx="7604125" cy="1204913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682" rIns="949115" anchor="ctr"/>
          <a:lstStyle/>
          <a:p>
            <a:pPr fontAlgn="base">
              <a:lnSpc>
                <a:spcPct val="130000"/>
              </a:lnSpc>
              <a:defRPr/>
            </a:pPr>
            <a:endParaRPr lang="zh-CN" altLang="en-US" sz="1475" strike="noStrike" kern="0" noProof="1">
              <a:solidFill>
                <a:prstClr val="black">
                  <a:lumMod val="50000"/>
                  <a:lumOff val="50000"/>
                </a:prstClr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30722" name="组合 1"/>
          <p:cNvGrpSpPr/>
          <p:nvPr/>
        </p:nvGrpSpPr>
        <p:grpSpPr>
          <a:xfrm>
            <a:off x="1903413" y="2306638"/>
            <a:ext cx="3163570" cy="1553841"/>
            <a:chOff x="4467" y="3632"/>
            <a:chExt cx="4982" cy="2448"/>
          </a:xfrm>
        </p:grpSpPr>
        <p:sp>
          <p:nvSpPr>
            <p:cNvPr id="30723" name="文本框 11"/>
            <p:cNvSpPr txBox="1"/>
            <p:nvPr/>
          </p:nvSpPr>
          <p:spPr>
            <a:xfrm>
              <a:off x="4467" y="4426"/>
              <a:ext cx="2200" cy="14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6000" dirty="0">
                  <a:solidFill>
                    <a:srgbClr val="00B0F0"/>
                  </a:solidFill>
                  <a:uFillTx/>
                  <a:latin typeface="Arial" panose="020B0604020202090204" pitchFamily="34" charset="0"/>
                  <a:ea typeface="微软雅黑" panose="020B0503020204020204" pitchFamily="34" charset="-122"/>
                  <a:sym typeface="Arial" panose="020B0604020202090204" pitchFamily="34" charset="0"/>
                </a:rPr>
                <a:t>Part</a:t>
              </a:r>
              <a:endParaRPr lang="en-US" altLang="zh-CN" sz="6000" dirty="0">
                <a:solidFill>
                  <a:srgbClr val="00B0F0"/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endParaRPr>
            </a:p>
          </p:txBody>
        </p:sp>
        <p:sp>
          <p:nvSpPr>
            <p:cNvPr id="2053" name="文本框 14"/>
            <p:cNvSpPr txBox="1">
              <a:spLocks noChangeArrowheads="1"/>
            </p:cNvSpPr>
            <p:nvPr/>
          </p:nvSpPr>
          <p:spPr bwMode="auto">
            <a:xfrm>
              <a:off x="7203" y="3632"/>
              <a:ext cx="2246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eaLnBrk="1" fontAlgn="base" hangingPunct="1"/>
              <a:r>
                <a:rPr lang="en-US" altLang="zh-CN" sz="10100" noProof="1">
                  <a:solidFill>
                    <a:srgbClr val="00B0F0"/>
                  </a:solidFill>
                  <a:uFillTx/>
                  <a:latin typeface="Arial" panose="020B0604020202090204" pitchFamily="34" charset="0"/>
                  <a:ea typeface="微软雅黑" panose="020B0503020204020204" pitchFamily="34" charset="-122"/>
                  <a:cs typeface="+mn-cs"/>
                  <a:sym typeface="Arial" panose="020B0604020202090204" pitchFamily="34" charset="0"/>
                </a:rPr>
                <a:t>01</a:t>
              </a:r>
              <a:endParaRPr lang="en-US" altLang="zh-CN" sz="10100" noProof="1">
                <a:solidFill>
                  <a:srgbClr val="00B0F0"/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  <a:sym typeface="Arial" panose="020B0604020202090204" pitchFamily="34" charset="0"/>
              </a:endParaRPr>
            </a:p>
          </p:txBody>
        </p:sp>
      </p:grpSp>
      <p:sp>
        <p:nvSpPr>
          <p:cNvPr id="30725" name="标题 5"/>
          <p:cNvSpPr txBox="1"/>
          <p:nvPr/>
        </p:nvSpPr>
        <p:spPr>
          <a:xfrm>
            <a:off x="5699125" y="2878138"/>
            <a:ext cx="7185025" cy="4978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消费者</a:t>
            </a:r>
            <a:endParaRPr lang="zh-CN" altLang="en-US" sz="3600" dirty="0">
              <a:solidFill>
                <a:schemeClr val="bg1"/>
              </a:solidFill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682750" y="3673475"/>
            <a:ext cx="3508375" cy="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" name="Freeform 109"/>
          <p:cNvSpPr/>
          <p:nvPr/>
        </p:nvSpPr>
        <p:spPr>
          <a:xfrm flipV="1">
            <a:off x="0" y="0"/>
            <a:ext cx="12859511" cy="7232904"/>
          </a:xfrm>
          <a:custGeom>
            <a:avLst/>
            <a:gdLst/>
            <a:ahLst/>
            <a:cxnLst/>
            <a:pathLst>
              <a:path w="12859511" h="7232904">
                <a:moveTo>
                  <a:pt x="0" y="7232904"/>
                </a:moveTo>
                <a:lnTo>
                  <a:pt x="12859511" y="7232904"/>
                </a:lnTo>
                <a:lnTo>
                  <a:pt x="12859511" y="0"/>
                </a:lnTo>
                <a:lnTo>
                  <a:pt x="0" y="0"/>
                </a:lnTo>
                <a:lnTo>
                  <a:pt x="0" y="7232904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" name="Picture 101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5143" y="6336793"/>
            <a:ext cx="2702051" cy="562355"/>
          </a:xfrm>
          <a:prstGeom prst="rect">
            <a:avLst/>
          </a:prstGeom>
          <a:noFill/>
        </p:spPr>
      </p:pic>
      <p:pic>
        <p:nvPicPr>
          <p:cNvPr id="111" name="Picture 1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986" y="799339"/>
            <a:ext cx="11838342" cy="168275"/>
          </a:xfrm>
          <a:prstGeom prst="rect">
            <a:avLst/>
          </a:prstGeom>
          <a:noFill/>
        </p:spPr>
      </p:pic>
      <p:sp>
        <p:nvSpPr>
          <p:cNvPr id="112" name="Freeform 112"/>
          <p:cNvSpPr/>
          <p:nvPr/>
        </p:nvSpPr>
        <p:spPr>
          <a:xfrm flipV="1">
            <a:off x="11221211" y="41149"/>
            <a:ext cx="1586484" cy="1200912"/>
          </a:xfrm>
          <a:custGeom>
            <a:avLst/>
            <a:gdLst/>
            <a:ahLst/>
            <a:cxnLst/>
            <a:pathLst>
              <a:path w="1586484" h="1200912">
                <a:moveTo>
                  <a:pt x="1586484" y="1200912"/>
                </a:moveTo>
                <a:lnTo>
                  <a:pt x="1586484" y="0"/>
                </a:lnTo>
                <a:lnTo>
                  <a:pt x="0" y="1200912"/>
                </a:lnTo>
                <a:lnTo>
                  <a:pt x="1586484" y="1200912"/>
                </a:lnTo>
              </a:path>
            </a:pathLst>
          </a:custGeom>
          <a:solidFill>
            <a:srgbClr val="6EAA2E">
              <a:alpha val="10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Rectangle 114"/>
          <p:cNvSpPr/>
          <p:nvPr/>
        </p:nvSpPr>
        <p:spPr>
          <a:xfrm>
            <a:off x="785177" y="6565593"/>
            <a:ext cx="118703" cy="2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zh-CN" sz="1595" b="0" i="0" spc="0" baseline="0" dirty="0">
                <a:solidFill>
                  <a:srgbClr val="898989"/>
                </a:solidFill>
                <a:latin typeface="微软雅黑" panose="020B0503020204020204" pitchFamily="34" charset="-122"/>
              </a:rPr>
              <a:t>2</a:t>
            </a:r>
            <a:endParaRPr lang="zh-CN" sz="1595" b="0" i="0" spc="0" baseline="0" dirty="0">
              <a:solidFill>
                <a:srgbClr val="898989"/>
              </a:solidFill>
              <a:latin typeface="微软雅黑" panose="020B0503020204020204" pitchFamily="34" charset="-122"/>
            </a:endParaRPr>
          </a:p>
        </p:txBody>
      </p:sp>
      <p:sp>
        <p:nvSpPr>
          <p:cNvPr id="115" name="Rectangle 115"/>
          <p:cNvSpPr/>
          <p:nvPr/>
        </p:nvSpPr>
        <p:spPr>
          <a:xfrm>
            <a:off x="531177" y="49367"/>
            <a:ext cx="12068810" cy="619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557000"/>
            <a:r>
              <a:rPr lang="zh-CN" sz="2005" b="1" i="0" spc="0" baseline="0" dirty="0">
                <a:solidFill>
                  <a:srgbClr val="FFFFFF"/>
                </a:solidFill>
                <a:latin typeface="微软雅黑" panose="020B0503020204020204" pitchFamily="34" charset="-122"/>
              </a:rPr>
              <a:t>活动</a:t>
            </a:r>
            <a:endParaRPr lang="zh-CN" sz="2005" b="1" i="0" spc="0" baseline="0" dirty="0">
              <a:solidFill>
                <a:srgbClr val="FFFFFF"/>
              </a:solidFill>
              <a:latin typeface="微软雅黑" panose="020B0503020204020204" pitchFamily="34" charset="-122"/>
            </a:endParaRPr>
          </a:p>
          <a:p>
            <a:pPr marL="0">
              <a:lnSpc>
                <a:spcPts val="2420"/>
              </a:lnSpc>
              <a:tabLst>
                <a:tab pos="11557000" algn="l"/>
              </a:tabLst>
            </a:pPr>
            <a:r>
              <a:rPr lang="zh-CN" sz="2400" b="1" i="0" spc="0" baseline="0" dirty="0">
                <a:solidFill>
                  <a:srgbClr val="000000"/>
                </a:solidFill>
                <a:latin typeface="微软雅黑" panose="020B0503020204020204" pitchFamily="34" charset="-122"/>
              </a:rPr>
              <a:t>家装以旧换新流程	</a:t>
            </a:r>
            <a:r>
              <a:rPr lang="zh-CN" sz="3035" b="1" i="0" spc="0" baseline="-4000" dirty="0">
                <a:solidFill>
                  <a:srgbClr val="FFFFFF"/>
                </a:solidFill>
                <a:latin typeface="微软雅黑" panose="020B0503020204020204" pitchFamily="34" charset="-122"/>
              </a:rPr>
              <a:t>流程</a:t>
            </a:r>
            <a:endParaRPr lang="zh-CN" sz="3035" b="1" i="0" spc="0" baseline="-400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55800" y="1513205"/>
            <a:ext cx="1647825" cy="49593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消费者注册</a:t>
            </a:r>
            <a:r>
              <a:rPr lang="en-US" altLang="zh-CN"/>
              <a:t>e</a:t>
            </a:r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1673860" y="2341245"/>
            <a:ext cx="2160270" cy="5759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进入活动，选择要领取的</a:t>
            </a:r>
            <a:r>
              <a:rPr lang="zh-CN" altLang="en-US">
                <a:solidFill>
                  <a:schemeClr val="tx1"/>
                </a:solidFill>
              </a:rPr>
              <a:t>优惠券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569720" y="3511550"/>
            <a:ext cx="2383790" cy="7981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填写收货地址、上传收货凭证、</a:t>
            </a:r>
            <a:r>
              <a:rPr lang="zh-CN" altLang="en-US">
                <a:solidFill>
                  <a:schemeClr val="tx1"/>
                </a:solidFill>
              </a:rPr>
              <a:t>安装照片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5052060" y="1456055"/>
            <a:ext cx="1520190" cy="4959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bg1"/>
                </a:solidFill>
              </a:rPr>
              <a:t>门店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560570" y="2278380"/>
            <a:ext cx="2483485" cy="6788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操作</a:t>
            </a:r>
            <a:r>
              <a:rPr lang="en-US" altLang="zh-CN"/>
              <a:t>POS</a:t>
            </a:r>
            <a:r>
              <a:rPr lang="zh-CN" altLang="en-US"/>
              <a:t>核销、</a:t>
            </a:r>
            <a:r>
              <a:rPr lang="zh-CN" altLang="en-US"/>
              <a:t>收款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547870" y="3588385"/>
            <a:ext cx="2483485" cy="6788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补录详细</a:t>
            </a:r>
            <a:r>
              <a:rPr lang="zh-CN" altLang="en-US"/>
              <a:t>信息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547870" y="4768850"/>
            <a:ext cx="2483485" cy="6788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确认申报信息提交</a:t>
            </a:r>
            <a:r>
              <a:rPr lang="zh-CN" altLang="en-US">
                <a:sym typeface="+mn-ea"/>
              </a:rPr>
              <a:t>审核</a:t>
            </a:r>
            <a:endParaRPr lang="zh-CN" altLang="en-US">
              <a:sym typeface="+mn-ea"/>
            </a:endParaRPr>
          </a:p>
        </p:txBody>
      </p:sp>
      <p:cxnSp>
        <p:nvCxnSpPr>
          <p:cNvPr id="3" name="直接箭头连接符 2"/>
          <p:cNvCxnSpPr>
            <a:stCxn id="2" idx="2"/>
            <a:endCxn id="5" idx="0"/>
          </p:cNvCxnSpPr>
          <p:nvPr/>
        </p:nvCxnSpPr>
        <p:spPr>
          <a:xfrm flipH="1">
            <a:off x="2753995" y="2009140"/>
            <a:ext cx="26035" cy="3321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5" idx="3"/>
            <a:endCxn id="9" idx="1"/>
          </p:cNvCxnSpPr>
          <p:nvPr/>
        </p:nvCxnSpPr>
        <p:spPr>
          <a:xfrm flipV="1">
            <a:off x="3834130" y="2618105"/>
            <a:ext cx="726440" cy="11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9" idx="2"/>
            <a:endCxn id="6" idx="0"/>
          </p:cNvCxnSpPr>
          <p:nvPr/>
        </p:nvCxnSpPr>
        <p:spPr>
          <a:xfrm rot="5400000">
            <a:off x="4004945" y="1713865"/>
            <a:ext cx="554355" cy="3041015"/>
          </a:xfrm>
          <a:prstGeom prst="bentConnector3">
            <a:avLst>
              <a:gd name="adj1" fmla="val 5005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6" idx="3"/>
            <a:endCxn id="10" idx="1"/>
          </p:cNvCxnSpPr>
          <p:nvPr/>
        </p:nvCxnSpPr>
        <p:spPr>
          <a:xfrm>
            <a:off x="3953510" y="3910965"/>
            <a:ext cx="594360" cy="17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0" idx="2"/>
            <a:endCxn id="11" idx="0"/>
          </p:cNvCxnSpPr>
          <p:nvPr/>
        </p:nvCxnSpPr>
        <p:spPr>
          <a:xfrm>
            <a:off x="5789930" y="4267200"/>
            <a:ext cx="0" cy="501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1" idx="2"/>
          </p:cNvCxnSpPr>
          <p:nvPr/>
        </p:nvCxnSpPr>
        <p:spPr>
          <a:xfrm flipH="1">
            <a:off x="5772150" y="5447665"/>
            <a:ext cx="17780" cy="617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4476115" y="6080125"/>
            <a:ext cx="2615565" cy="50355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放款环节，无需操作</a:t>
            </a:r>
            <a:endParaRPr lang="zh-CN" altLang="en-US"/>
          </a:p>
        </p:txBody>
      </p:sp>
      <p:cxnSp>
        <p:nvCxnSpPr>
          <p:cNvPr id="19" name="直接箭头连接符 18"/>
          <p:cNvCxnSpPr>
            <a:stCxn id="7" idx="2"/>
            <a:endCxn id="9" idx="0"/>
          </p:cNvCxnSpPr>
          <p:nvPr/>
        </p:nvCxnSpPr>
        <p:spPr>
          <a:xfrm flipH="1">
            <a:off x="5802630" y="1951990"/>
            <a:ext cx="9525" cy="32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综合力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7173"/>
          <p:cNvSpPr>
            <a:spLocks noGrp="1"/>
          </p:cNvSpPr>
          <p:nvPr/>
        </p:nvSpPr>
        <p:spPr>
          <a:xfrm>
            <a:off x="596900" y="1311910"/>
            <a:ext cx="3312160" cy="3330575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 anchor="t" anchorCtr="0"/>
          <a:p>
            <a:pPr eaLnBrk="0" fontAlgn="base" hangingPunct="0">
              <a:buClr>
                <a:srgbClr val="4D4D4D"/>
              </a:buClr>
              <a:buFont typeface="Wingdings" panose="05000000000000000000" pitchFamily="2" charset="2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消费者搜索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农行河北分行微银行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公众号，点击菜单下的“以旧换新”焕新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潮，参加活动前需核验身份信息</a:t>
            </a:r>
            <a:r>
              <a:rPr lang="zh-CN" altLang="en-US" sz="24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。按照提示上传本人身份证正、反面，系统会自动识别消费者姓名和身份证号。确认无误，进行提交。系统会对身份信息进行核验。</a:t>
            </a:r>
            <a:endParaRPr lang="en-US" altLang="zh-CN" sz="2400" strike="noStrike" noProof="1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身份信息核验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直角三角形 6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文本框 3"/>
          <p:cNvSpPr txBox="1"/>
          <p:nvPr/>
        </p:nvSpPr>
        <p:spPr>
          <a:xfrm>
            <a:off x="12004675" y="152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3565" y="913130"/>
            <a:ext cx="2807970" cy="6064885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290" y="926465"/>
            <a:ext cx="2827020" cy="61048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57395" y="990600"/>
            <a:ext cx="2843530" cy="5934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5100" y="5560060"/>
            <a:ext cx="4203700" cy="11557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选择参与活动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7077710" y="1216660"/>
            <a:ext cx="4914900" cy="2306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消费者身份信息核验通过后，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未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实名认证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更新为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已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实名认证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marL="0">
              <a:lnSpc>
                <a:spcPts val="3455"/>
              </a:lnSpc>
              <a:tabLst>
                <a:tab pos="540385" algn="l"/>
              </a:tabLs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	消费者登录完成身份核验后，</a:t>
            </a:r>
            <a:endParaRPr lang="zh-CN" altLang="en-US" sz="2400" b="0" i="0" spc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>
              <a:lnSpc>
                <a:spcPts val="3455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从“家装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焕新潮2025”进入活动。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0" y="1024255"/>
            <a:ext cx="3225800" cy="5831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81450" y="1046480"/>
            <a:ext cx="2787650" cy="58756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选择地区参加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活动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596900" y="1096010"/>
            <a:ext cx="470916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消费者选择要参与的活动，点击进入，选择要参加活动的地区，每人只能选择一个地区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参与。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97575" y="880110"/>
            <a:ext cx="2951480" cy="622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领取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权益券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596900" y="1096010"/>
            <a:ext cx="4709160" cy="49650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消费者进入活动页面可领取成品家具、定制化家具、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卫浴洁具、门窗、智能锁、适老化（无障碍）环境改善产品、热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交换产品七类产品的补贴资格券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家装活动页面包括活动细则和商户清单。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商户清单包含承办企业的名称、地址和联系电话。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活动细则是家装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以旧换新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活动的详细规则。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37530" y="988695"/>
            <a:ext cx="2842895" cy="5888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04960" y="988695"/>
            <a:ext cx="2672715" cy="5549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0" anchor="ctr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1200" cap="none" spc="0" normalizeH="0" baseline="0" noProof="1">
              <a:solidFill>
                <a:schemeClr val="tx1">
                  <a:tint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9738" y="838200"/>
            <a:ext cx="11741150" cy="44450"/>
          </a:xfrm>
          <a:prstGeom prst="line">
            <a:avLst/>
          </a:prstGeom>
          <a:ln w="28575" cmpd="sng">
            <a:solidFill>
              <a:schemeClr val="accent1"/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文本框 26"/>
          <p:cNvSpPr/>
          <p:nvPr/>
        </p:nvSpPr>
        <p:spPr>
          <a:xfrm>
            <a:off x="439738" y="269875"/>
            <a:ext cx="10018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查看领取的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权益券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982" name="TextBox 25"/>
          <p:cNvSpPr txBox="1"/>
          <p:nvPr/>
        </p:nvSpPr>
        <p:spPr>
          <a:xfrm>
            <a:off x="453390" y="1167765"/>
            <a:ext cx="477774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  <a:buClr>
                <a:srgbClr val="579CBB"/>
              </a:buClr>
              <a:buSzPct val="80000"/>
              <a:buFont typeface="Wingdings" panose="05000000000000000000" pitchFamily="2" charset="2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消费者返回首页，选择右下角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“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我的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”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，可查看已领取的补贴资格券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  <p:sp>
        <p:nvSpPr>
          <p:cNvPr id="5" name="直角三角形 4"/>
          <p:cNvSpPr/>
          <p:nvPr/>
        </p:nvSpPr>
        <p:spPr>
          <a:xfrm rot="10800000">
            <a:off x="11222038" y="41275"/>
            <a:ext cx="1585913" cy="12001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8969" name="文本框 3"/>
          <p:cNvSpPr txBox="1"/>
          <p:nvPr/>
        </p:nvSpPr>
        <p:spPr>
          <a:xfrm>
            <a:off x="11877675" y="25400"/>
            <a:ext cx="9302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9415" y="1024255"/>
            <a:ext cx="3383280" cy="5899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81490" y="520065"/>
            <a:ext cx="2699385" cy="576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tags/tag1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MH" val="20161022204303"/>
  <p:tag name="MH_LIBRARY" val="GRAPHIC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61022204303"/>
  <p:tag name="MH_LIBRARY" val="GRAPHIC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MH" val="20161022204303"/>
  <p:tag name="MH_LIBRARY" val="GRAPHIC"/>
</p:tagLst>
</file>

<file path=ppt/tags/tag26.xml><?xml version="1.0" encoding="utf-8"?>
<p:tagLst xmlns:p="http://schemas.openxmlformats.org/presentationml/2006/main">
  <p:tag name="commondata" val="eyJoZGlkIjoiNWE2MGU2OGVmM2FlZWJlYmIwZTI0MTJmYjQzYTdiY2Y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6CA3"/>
      </a:accent1>
      <a:accent2>
        <a:srgbClr val="46B9D0"/>
      </a:accent2>
      <a:accent3>
        <a:srgbClr val="FFFFFF"/>
      </a:accent3>
      <a:accent4>
        <a:srgbClr val="000000"/>
      </a:accent4>
      <a:accent5>
        <a:srgbClr val="AABACE"/>
      </a:accent5>
      <a:accent6>
        <a:srgbClr val="3EA6BA"/>
      </a:accent6>
      <a:hlink>
        <a:srgbClr val="166CA3"/>
      </a:hlink>
      <a:folHlink>
        <a:srgbClr val="46B9D0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166CA3"/>
        </a:accent1>
        <a:accent2>
          <a:srgbClr val="46B9D0"/>
        </a:accent2>
        <a:accent3>
          <a:srgbClr val="FFFFFF"/>
        </a:accent3>
        <a:accent4>
          <a:srgbClr val="000000"/>
        </a:accent4>
        <a:accent5>
          <a:srgbClr val="AABACE"/>
        </a:accent5>
        <a:accent6>
          <a:srgbClr val="3EA6BA"/>
        </a:accent6>
        <a:hlink>
          <a:srgbClr val="166CA3"/>
        </a:hlink>
        <a:folHlink>
          <a:srgbClr val="46B9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DD"/>
      </a:accent1>
      <a:accent2>
        <a:srgbClr val="92D050"/>
      </a:accent2>
      <a:accent3>
        <a:srgbClr val="4BC1DD"/>
      </a:accent3>
      <a:accent4>
        <a:srgbClr val="92D050"/>
      </a:accent4>
      <a:accent5>
        <a:srgbClr val="4BC1DD"/>
      </a:accent5>
      <a:accent6>
        <a:srgbClr val="92D050"/>
      </a:accent6>
      <a:hlink>
        <a:srgbClr val="4BC1DD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1873</Words>
  <Application>WPS 演示</Application>
  <PresentationFormat>自定义</PresentationFormat>
  <Paragraphs>200</Paragraphs>
  <Slides>26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Arial</vt:lpstr>
      <vt:lpstr>宋体</vt:lpstr>
      <vt:lpstr>Arial Unicode MS</vt:lpstr>
      <vt:lpstr>Calibri Light</vt:lpstr>
      <vt:lpstr>黑体</vt:lpstr>
      <vt:lpstr>汉仪中黑KW</vt:lpstr>
      <vt:lpstr>Impact</vt:lpstr>
      <vt:lpstr>自定义设计方案</vt:lpstr>
      <vt:lpstr>1_自定义设计方案</vt:lpstr>
      <vt:lpstr>2_自定义设计方案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bt202</dc:title>
  <dc:creator/>
  <cp:lastModifiedBy>Wangn</cp:lastModifiedBy>
  <cp:revision>381</cp:revision>
  <dcterms:created xsi:type="dcterms:W3CDTF">2025-01-22T09:03:23Z</dcterms:created>
  <dcterms:modified xsi:type="dcterms:W3CDTF">2025-01-22T09:03:23Z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1872BDD6BC5F4F108BF299C58DF526A3_13</vt:lpwstr>
  </property>
</Properties>
</file>